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557" r:id="rId2"/>
    <p:sldId id="1801" r:id="rId3"/>
    <p:sldId id="1810" r:id="rId4"/>
    <p:sldId id="1796" r:id="rId5"/>
    <p:sldId id="1811" r:id="rId6"/>
    <p:sldId id="1812" r:id="rId7"/>
    <p:sldId id="1813" r:id="rId8"/>
    <p:sldId id="1803" r:id="rId9"/>
  </p:sldIdLst>
  <p:sldSz cx="12192000" cy="6858000"/>
  <p:notesSz cx="6799263" cy="9875838"/>
  <p:kinsoku lang="ja-JP" invalStChars="、。，．・：；？！゛゜ヽヾゝゞ々’”）〕］｝〉》」』】°‰′″℃％!%),.:;]}｡｣､･ﾞﾟ" invalEndChars="‘“（〔［｛〈《「『【￥＄$([\{｢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FC0"/>
    <a:srgbClr val="8080FF"/>
    <a:srgbClr val="52224F"/>
    <a:srgbClr val="7447CD"/>
    <a:srgbClr val="9A234D"/>
    <a:srgbClr val="412753"/>
    <a:srgbClr val="00A9C2"/>
    <a:srgbClr val="2860AB"/>
    <a:srgbClr val="9A224D"/>
    <a:srgbClr val="A32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9" autoAdjust="0"/>
    <p:restoredTop sz="96973"/>
  </p:normalViewPr>
  <p:slideViewPr>
    <p:cSldViewPr snapToGrid="0">
      <p:cViewPr varScale="1">
        <p:scale>
          <a:sx n="124" d="100"/>
          <a:sy n="124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52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275" y="1"/>
            <a:ext cx="2946400" cy="4952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10992-B38A-7645-A886-1B5DE12344DE}" type="datetime1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80540"/>
            <a:ext cx="2946400" cy="4952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275" y="9380540"/>
            <a:ext cx="2946400" cy="4952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5251B-4D81-0E45-952C-54728B645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48429"/>
      </p:ext>
    </p:extLst>
  </p:cSld>
  <p:clrMap bg1="lt1" tx1="dk1" bg2="lt2" tx2="dk2" accent1="accent1" accent2="accent2" accent3="accent3" accent4="accent4" accent5="accent5" accent6="accent6" hlink="hlink" folHlink="folHlink"/>
  <p:hf sldNum="0"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46347" cy="495507"/>
          </a:xfrm>
          <a:prstGeom prst="rect">
            <a:avLst/>
          </a:prstGeom>
        </p:spPr>
        <p:txBody>
          <a:bodyPr vert="horz" lIns="91449" tIns="45725" rIns="91449" bIns="457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4" y="3"/>
            <a:ext cx="2946347" cy="495507"/>
          </a:xfrm>
          <a:prstGeom prst="rect">
            <a:avLst/>
          </a:prstGeom>
        </p:spPr>
        <p:txBody>
          <a:bodyPr vert="horz" lIns="91449" tIns="45725" rIns="91449" bIns="45725" rtlCol="0"/>
          <a:lstStyle>
            <a:lvl1pPr algn="r">
              <a:defRPr sz="1200"/>
            </a:lvl1pPr>
          </a:lstStyle>
          <a:p>
            <a:fld id="{9BF482D0-1438-7A4B-A5E6-0DC3061F9FDC}" type="datetime1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36663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9" tIns="45725" rIns="91449" bIns="457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52747"/>
            <a:ext cx="5439410" cy="3888611"/>
          </a:xfrm>
          <a:prstGeom prst="rect">
            <a:avLst/>
          </a:prstGeom>
        </p:spPr>
        <p:txBody>
          <a:bodyPr vert="horz" lIns="91449" tIns="45725" rIns="91449" bIns="457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80334"/>
            <a:ext cx="2946347" cy="495506"/>
          </a:xfrm>
          <a:prstGeom prst="rect">
            <a:avLst/>
          </a:prstGeom>
        </p:spPr>
        <p:txBody>
          <a:bodyPr vert="horz" lIns="91449" tIns="45725" rIns="91449" bIns="457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4" y="9380334"/>
            <a:ext cx="2946347" cy="495506"/>
          </a:xfrm>
          <a:prstGeom prst="rect">
            <a:avLst/>
          </a:prstGeom>
        </p:spPr>
        <p:txBody>
          <a:bodyPr vert="horz" lIns="91449" tIns="45725" rIns="91449" bIns="45725" rtlCol="0" anchor="b"/>
          <a:lstStyle>
            <a:lvl1pPr algn="r">
              <a:defRPr sz="1200"/>
            </a:lvl1pPr>
          </a:lstStyle>
          <a:p>
            <a:fld id="{3CCDE743-119E-4A36-B914-EE58F210C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9547"/>
      </p:ext>
    </p:extLst>
  </p:cSld>
  <p:clrMap bg1="lt1" tx1="dk1" bg2="lt2" tx2="dk2" accent1="accent1" accent2="accent2" accent3="accent3" accent4="accent4" accent5="accent5" accent6="accent6" hlink="hlink" folHlink="folHlink"/>
  <p:hf sldNum="0"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presentation, I mainly focus on thesis research ,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Today`s presentation I would to introduce :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What is main objective thesis work ?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What problems I m trying to solve by having this research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How  my proposed computational approach address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Ithose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problems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Which experiment implemented 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what is main contribution of this work ?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detailed information about contents today`s representation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E95DC-10CC-524F-B39F-A2BE739E55A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6E7CBD-7FB1-A549-80B5-A5C5657E3748}" type="datetime1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A4C6B-07C8-BA4F-BF83-9A67A3FFCA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0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gray">
          <a:xfrm>
            <a:off x="258234" y="6184901"/>
            <a:ext cx="5126567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EA501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eaLnBrk="0" latinLnBrk="0" hangingPunct="0"/>
            <a:r>
              <a:rPr kumimoji="0" lang="de-DE" altLang="ko-KR" sz="1600" b="1" baseline="0" dirty="0">
                <a:latin typeface="Lato" panose="020F0502020204030203" pitchFamily="34" charset="0"/>
                <a:cs typeface="Lato" panose="020F0502020204030203" pitchFamily="34" charset="0"/>
              </a:rPr>
              <a:t>Korea AI Center </a:t>
            </a:r>
            <a:r>
              <a:rPr kumimoji="0" lang="de-DE" altLang="ko-KR" sz="1600" b="1" baseline="0" dirty="0" err="1">
                <a:latin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kumimoji="0" lang="de-DE" altLang="ko-KR" sz="1600" b="1" baseline="0" dirty="0">
                <a:latin typeface="Lato" panose="020F0502020204030203" pitchFamily="34" charset="0"/>
                <a:cs typeface="Lato" panose="020F0502020204030203" pitchFamily="34" charset="0"/>
              </a:rPr>
              <a:t> Drug Discovery </a:t>
            </a:r>
            <a:r>
              <a:rPr kumimoji="0" lang="de-DE" altLang="ko-KR" sz="1600" b="1" baseline="0" dirty="0" err="1">
                <a:latin typeface="Lato" panose="020F0502020204030203" pitchFamily="34" charset="0"/>
                <a:cs typeface="Lato" panose="020F0502020204030203" pitchFamily="34" charset="0"/>
              </a:rPr>
              <a:t>and</a:t>
            </a:r>
            <a:r>
              <a:rPr kumimoji="0" lang="de-DE" altLang="ko-KR" sz="1600" b="1" baseline="0" dirty="0">
                <a:latin typeface="Lato" panose="020F0502020204030203" pitchFamily="34" charset="0"/>
                <a:cs typeface="Lato" panose="020F0502020204030203" pitchFamily="34" charset="0"/>
              </a:rPr>
              <a:t> Development</a:t>
            </a:r>
            <a:endParaRPr kumimoji="0" lang="de-DE" altLang="ko-KR" sz="1600" b="1" baseline="0" dirty="0">
              <a:solidFill>
                <a:schemeClr val="hlink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292" name="Rectangle 7"/>
          <p:cNvSpPr>
            <a:spLocks noGrp="1" noChangeArrowheads="1"/>
          </p:cNvSpPr>
          <p:nvPr>
            <p:ph type="ctrTitle"/>
          </p:nvPr>
        </p:nvSpPr>
        <p:spPr>
          <a:xfrm>
            <a:off x="452967" y="1516064"/>
            <a:ext cx="5767917" cy="960437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12293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52967" y="2584450"/>
            <a:ext cx="5767917" cy="800100"/>
          </a:xfrm>
        </p:spPr>
        <p:txBody>
          <a:bodyPr/>
          <a:lstStyle>
            <a:lvl1pPr marL="0" indent="0">
              <a:buFont typeface="Wingdings" pitchFamily="2" charset="2"/>
              <a:buNone/>
              <a:defRPr b="0"/>
            </a:lvl1pPr>
          </a:lstStyle>
          <a:p>
            <a:pPr lvl="0"/>
            <a:r>
              <a:rPr lang="en-US" noProof="0"/>
              <a:t>Click to edit Master subtitle style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034370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101" y="6408738"/>
            <a:ext cx="17907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9642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45034" y="255589"/>
            <a:ext cx="2840567" cy="57499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9100" y="255589"/>
            <a:ext cx="8322733" cy="57499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101" y="6408738"/>
            <a:ext cx="17907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2346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aseline="0">
                <a:latin typeface="Garamond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1" y="1235034"/>
            <a:ext cx="11366500" cy="5308270"/>
          </a:xfrm>
        </p:spPr>
        <p:txBody>
          <a:bodyPr/>
          <a:lstStyle>
            <a:lvl1pPr>
              <a:defRPr sz="2400" b="0"/>
            </a:lvl1pPr>
            <a:lvl2pPr>
              <a:buClr>
                <a:srgbClr val="FF0000"/>
              </a:buClr>
              <a:defRPr sz="2000"/>
            </a:lvl2pPr>
            <a:lvl3pPr>
              <a:buClr>
                <a:srgbClr val="FFC000"/>
              </a:buClr>
              <a:defRPr sz="1800"/>
            </a:lvl3pPr>
            <a:lvl4pPr>
              <a:buClr>
                <a:srgbClr val="00B050"/>
              </a:buClr>
              <a:defRPr sz="1600" baseline="0"/>
            </a:lvl4pPr>
            <a:lvl5pPr marL="1050925" indent="-168275">
              <a:buClr>
                <a:srgbClr val="7030A0"/>
              </a:buClr>
              <a:buFont typeface="Wingdings" charset="2"/>
              <a:buChar char="§"/>
              <a:defRPr sz="1500" baseline="0">
                <a:latin typeface="Minion Pro" charset="0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683972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101" y="6408738"/>
            <a:ext cx="17907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070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1104901"/>
            <a:ext cx="5581651" cy="51911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3952" y="1104901"/>
            <a:ext cx="5581649" cy="51911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101" y="6408738"/>
            <a:ext cx="17907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392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101" y="6408738"/>
            <a:ext cx="17907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71838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101" y="6408738"/>
            <a:ext cx="17907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1259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101" y="6408738"/>
            <a:ext cx="17907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48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101" y="6408738"/>
            <a:ext cx="17907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9030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101" y="6408738"/>
            <a:ext cx="17907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4355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419101" y="494750"/>
            <a:ext cx="113665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body" idx="1"/>
          </p:nvPr>
        </p:nvSpPr>
        <p:spPr bwMode="gray">
          <a:xfrm>
            <a:off x="419101" y="1231658"/>
            <a:ext cx="11366500" cy="529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die Formate des Vorlagentextes zu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</p:txBody>
      </p:sp>
      <p:sp>
        <p:nvSpPr>
          <p:cNvPr id="7" name="직사각형 15">
            <a:extLst>
              <a:ext uri="{FF2B5EF4-FFF2-40B4-BE49-F238E27FC236}">
                <a16:creationId xmlns:a16="http://schemas.microsoft.com/office/drawing/2014/main" id="{F6B4D308-2883-9546-B881-266D7720C8B1}"/>
              </a:ext>
            </a:extLst>
          </p:cNvPr>
          <p:cNvSpPr/>
          <p:nvPr userDrawn="1"/>
        </p:nvSpPr>
        <p:spPr>
          <a:xfrm>
            <a:off x="-12449" y="-11056"/>
            <a:ext cx="12229599" cy="360000"/>
          </a:xfrm>
          <a:prstGeom prst="rect">
            <a:avLst/>
          </a:prstGeom>
          <a:gradFill flip="none" rotWithShape="1">
            <a:gsLst>
              <a:gs pos="0">
                <a:srgbClr val="00A9C2"/>
              </a:gs>
              <a:gs pos="100000">
                <a:srgbClr val="075FAC"/>
              </a:gs>
              <a:gs pos="32000">
                <a:srgbClr val="9A234D"/>
              </a:gs>
              <a:gs pos="71000">
                <a:srgbClr val="3B1F4D">
                  <a:alpha val="9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73258-1057-BB4D-B851-C76CD8C8814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93453" y="401564"/>
            <a:ext cx="1398547" cy="600186"/>
          </a:xfrm>
          <a:prstGeom prst="rect">
            <a:avLst/>
          </a:prstGeom>
        </p:spPr>
      </p:pic>
      <p:sp>
        <p:nvSpPr>
          <p:cNvPr id="30" name="직사각형 15">
            <a:extLst>
              <a:ext uri="{FF2B5EF4-FFF2-40B4-BE49-F238E27FC236}">
                <a16:creationId xmlns:a16="http://schemas.microsoft.com/office/drawing/2014/main" id="{E8D85ACC-1AE6-F84D-8399-930F7E6FF4DB}"/>
              </a:ext>
            </a:extLst>
          </p:cNvPr>
          <p:cNvSpPr/>
          <p:nvPr userDrawn="1"/>
        </p:nvSpPr>
        <p:spPr>
          <a:xfrm>
            <a:off x="-14276" y="6615967"/>
            <a:ext cx="12231426" cy="252000"/>
          </a:xfrm>
          <a:prstGeom prst="rect">
            <a:avLst/>
          </a:prstGeom>
          <a:gradFill flip="none" rotWithShape="1">
            <a:gsLst>
              <a:gs pos="0">
                <a:srgbClr val="00A9C2"/>
              </a:gs>
              <a:gs pos="100000">
                <a:srgbClr val="075FAC"/>
              </a:gs>
              <a:gs pos="32000">
                <a:srgbClr val="9A234D"/>
              </a:gs>
              <a:gs pos="71000">
                <a:srgbClr val="3B1F4D">
                  <a:alpha val="9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839DA8-C70F-FD49-93D2-5E88E07CCF52}"/>
              </a:ext>
            </a:extLst>
          </p:cNvPr>
          <p:cNvSpPr/>
          <p:nvPr userDrawn="1"/>
        </p:nvSpPr>
        <p:spPr>
          <a:xfrm>
            <a:off x="5004207" y="6586465"/>
            <a:ext cx="1398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1400" b="0" baseline="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ORIENTATION</a:t>
            </a:r>
            <a:endParaRPr lang="en-KR" sz="1400" b="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2439E3-A6DF-D140-9FF6-1A00278DAEDE}"/>
              </a:ext>
            </a:extLst>
          </p:cNvPr>
          <p:cNvSpPr/>
          <p:nvPr userDrawn="1"/>
        </p:nvSpPr>
        <p:spPr>
          <a:xfrm>
            <a:off x="-14276" y="6594577"/>
            <a:ext cx="4053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sz="1400" b="0" baseline="0" dirty="0" err="1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김수헌</a:t>
            </a:r>
            <a:r>
              <a:rPr kumimoji="0" lang="de-DE" sz="1400" b="0" baseline="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  (KAICD)</a:t>
            </a:r>
            <a:endParaRPr lang="en-KR" sz="1400" b="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6425E6-53B8-2345-9F50-F1522C5A5AF3}"/>
              </a:ext>
            </a:extLst>
          </p:cNvPr>
          <p:cNvSpPr/>
          <p:nvPr userDrawn="1"/>
        </p:nvSpPr>
        <p:spPr>
          <a:xfrm>
            <a:off x="10748913" y="6586464"/>
            <a:ext cx="12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de-DE" sz="1400" b="0" baseline="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18 Sep, 2020</a:t>
            </a:r>
            <a:endParaRPr lang="en-KR" sz="1400" b="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8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hf hdr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600" b="1" baseline="0">
          <a:solidFill>
            <a:schemeClr val="tx1"/>
          </a:solidFill>
          <a:latin typeface="Garamond" charset="0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omic Sans MS" pitchFamily="66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omic Sans MS" pitchFamily="66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omic Sans MS" pitchFamily="66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omic Sans MS" pitchFamily="66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90500" indent="-190500" algn="l" rtl="0" eaLnBrk="1" fontAlgn="base" hangingPunct="1">
        <a:spcBef>
          <a:spcPct val="6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 b="0" baseline="0">
          <a:solidFill>
            <a:schemeClr val="tx1"/>
          </a:solidFill>
          <a:latin typeface="Minion Pro" charset="0"/>
          <a:ea typeface="+mn-ea"/>
          <a:cs typeface="+mn-cs"/>
        </a:defRPr>
      </a:lvl1pPr>
      <a:lvl2pPr marL="381000" indent="-188913" algn="l" rtl="0" eaLnBrk="1" fontAlgn="base" hangingPunct="1">
        <a:spcBef>
          <a:spcPct val="3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 baseline="0">
          <a:solidFill>
            <a:schemeClr val="tx1"/>
          </a:solidFill>
          <a:latin typeface="Minion Pro" charset="0"/>
        </a:defRPr>
      </a:lvl2pPr>
      <a:lvl3pPr marL="561975" indent="-179388" algn="l" rtl="0" eaLnBrk="1" fontAlgn="base" hangingPunct="1">
        <a:spcBef>
          <a:spcPct val="3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800" baseline="0">
          <a:solidFill>
            <a:schemeClr val="tx1"/>
          </a:solidFill>
          <a:latin typeface="Minion Pro" charset="0"/>
        </a:defRPr>
      </a:lvl3pPr>
      <a:lvl4pPr marL="768350" indent="-204788" algn="l" rtl="0" eaLnBrk="1" fontAlgn="base" hangingPunct="1">
        <a:spcBef>
          <a:spcPct val="3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800" baseline="0">
          <a:solidFill>
            <a:schemeClr val="tx1"/>
          </a:solidFill>
          <a:latin typeface="Minion Pro" charset="0"/>
        </a:defRPr>
      </a:lvl4pPr>
      <a:lvl5pPr marL="1050925" indent="-168275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5pPr>
      <a:lvl6pPr marL="1508125" indent="-168275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6pPr>
      <a:lvl7pPr marL="1965325" indent="-168275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7pPr>
      <a:lvl8pPr marL="2422525" indent="-168275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8pPr>
      <a:lvl9pPr marL="2879725" indent="-168275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24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16.emf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77318" y="3451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gray">
          <a:xfrm>
            <a:off x="325500" y="4810924"/>
            <a:ext cx="4576572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Minion Pro" charset="0"/>
                <a:ea typeface="+mn-ea"/>
                <a:cs typeface="+mn-cs"/>
              </a:defRPr>
            </a:lvl1pPr>
            <a:lvl2pPr marL="381000" indent="-188913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 baseline="0">
                <a:solidFill>
                  <a:schemeClr val="tx1"/>
                </a:solidFill>
                <a:latin typeface="Minion Pro" charset="0"/>
              </a:defRPr>
            </a:lvl2pPr>
            <a:lvl3pPr marL="561975" indent="-1793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baseline="0">
                <a:solidFill>
                  <a:schemeClr val="tx1"/>
                </a:solidFill>
                <a:latin typeface="Minion Pro" charset="0"/>
              </a:defRPr>
            </a:lvl3pPr>
            <a:lvl4pPr marL="768350" indent="-2047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baseline="0">
                <a:solidFill>
                  <a:schemeClr val="tx1"/>
                </a:solidFill>
                <a:latin typeface="Minion Pro" charset="0"/>
              </a:defRPr>
            </a:lvl4pPr>
            <a:lvl5pPr marL="1050925" indent="-1682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1508125" indent="-1682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1965325" indent="-1682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422525" indent="-1682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2879725" indent="-1682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ko-KR" altLang="en-US" sz="2000" b="1" kern="0" noProof="1">
                <a:latin typeface="Garamond" charset="0"/>
                <a:ea typeface="Garamond" charset="0"/>
                <a:cs typeface="Garamond" charset="0"/>
              </a:rPr>
              <a:t>김수헌</a:t>
            </a:r>
            <a:br>
              <a:rPr lang="en-US" altLang="ko-KR" sz="2000" kern="0" noProof="1">
                <a:latin typeface="Garamond" charset="0"/>
                <a:ea typeface="Garamond" charset="0"/>
                <a:cs typeface="Garamond" charset="0"/>
              </a:rPr>
            </a:br>
            <a:r>
              <a:rPr lang="en-US" altLang="ko-KR" sz="2000" kern="0" noProof="1">
                <a:latin typeface="Garamond" charset="0"/>
                <a:ea typeface="Garamond" charset="0"/>
                <a:cs typeface="Garamond" charset="0"/>
              </a:rPr>
              <a:t>KAICD</a:t>
            </a:r>
            <a:r>
              <a:rPr lang="ko-KR" altLang="en-US" sz="2000" kern="0" noProof="1">
                <a:latin typeface="Garamond" charset="0"/>
                <a:ea typeface="Garamond" charset="0"/>
                <a:cs typeface="Garamond" charset="0"/>
              </a:rPr>
              <a:t> 연구원 </a:t>
            </a:r>
            <a:endParaRPr lang="en-US" sz="2000" kern="0" dirty="0"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sz="2000" kern="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48361" y="1516064"/>
            <a:ext cx="4618015" cy="3113086"/>
          </a:xfrm>
        </p:spPr>
        <p:txBody>
          <a:bodyPr/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ORIENTATION Day 2</a:t>
            </a:r>
          </a:p>
        </p:txBody>
      </p:sp>
    </p:spTree>
    <p:extLst>
      <p:ext uri="{BB962C8B-B14F-4D97-AF65-F5344CB8AC3E}">
        <p14:creationId xmlns:p14="http://schemas.microsoft.com/office/powerpoint/2010/main" val="41906829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D76A-1864-7445-B8CF-BD2F4768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Drug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5F176-222B-0F41-AD05-4C41EC5D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and discovering a new drug is a very costly and time consuming process, which can take ~12 years with a cost of 2.8$ billion dollar</a:t>
            </a:r>
            <a:endParaRPr lang="en-KR" dirty="0"/>
          </a:p>
          <a:p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CFD37-C06B-7746-9924-2F6C75BB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" y="2695441"/>
            <a:ext cx="12192000" cy="1752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49F4B-C949-D64A-857C-BFA0901834F0}"/>
              </a:ext>
            </a:extLst>
          </p:cNvPr>
          <p:cNvSpPr/>
          <p:nvPr/>
        </p:nvSpPr>
        <p:spPr>
          <a:xfrm>
            <a:off x="1377578" y="2274093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2-3 years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B10B6-1C74-BC43-BC71-EFF7535C3139}"/>
              </a:ext>
            </a:extLst>
          </p:cNvPr>
          <p:cNvSpPr/>
          <p:nvPr/>
        </p:nvSpPr>
        <p:spPr>
          <a:xfrm>
            <a:off x="4545705" y="2274093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1-3 years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33044-3667-8546-9F76-A586B85446E5}"/>
              </a:ext>
            </a:extLst>
          </p:cNvPr>
          <p:cNvSpPr/>
          <p:nvPr/>
        </p:nvSpPr>
        <p:spPr>
          <a:xfrm>
            <a:off x="7859971" y="2308770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5-6 years</a:t>
            </a:r>
            <a:endParaRPr lang="en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0E154-132D-6E4F-886A-24021D290473}"/>
              </a:ext>
            </a:extLst>
          </p:cNvPr>
          <p:cNvSpPr/>
          <p:nvPr/>
        </p:nvSpPr>
        <p:spPr>
          <a:xfrm>
            <a:off x="10586234" y="2326109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1-2 years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14FA51-BF0F-714F-8082-16CEBBA8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33" y="5104520"/>
            <a:ext cx="9321800" cy="698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3E8B13-7304-E245-B1A0-842C483310B5}"/>
              </a:ext>
            </a:extLst>
          </p:cNvPr>
          <p:cNvSpPr/>
          <p:nvPr/>
        </p:nvSpPr>
        <p:spPr>
          <a:xfrm>
            <a:off x="-5974" y="-36250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6F3571-BBEE-1F48-9696-E361A6E7205F}"/>
              </a:ext>
            </a:extLst>
          </p:cNvPr>
          <p:cNvSpPr/>
          <p:nvPr/>
        </p:nvSpPr>
        <p:spPr>
          <a:xfrm>
            <a:off x="10393049" y="-13905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ORIENTATION</a:t>
            </a:r>
          </a:p>
        </p:txBody>
      </p:sp>
    </p:spTree>
    <p:extLst>
      <p:ext uri="{BB962C8B-B14F-4D97-AF65-F5344CB8AC3E}">
        <p14:creationId xmlns:p14="http://schemas.microsoft.com/office/powerpoint/2010/main" val="326866504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865C-EF5D-5B46-AD82-C3FE4920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AI Driven Drug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15A3-B138-E448-9B00-7B8506959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4927BC-B106-2E46-98D6-0EC2D7F27A89}"/>
              </a:ext>
            </a:extLst>
          </p:cNvPr>
          <p:cNvSpPr/>
          <p:nvPr/>
        </p:nvSpPr>
        <p:spPr>
          <a:xfrm>
            <a:off x="-5974" y="-36250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AI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938E73-884A-1247-8686-A5C18D9E1E35}"/>
              </a:ext>
            </a:extLst>
          </p:cNvPr>
          <p:cNvSpPr/>
          <p:nvPr/>
        </p:nvSpPr>
        <p:spPr>
          <a:xfrm>
            <a:off x="10393049" y="-13905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ORIENTATION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C1F3A7-AE02-7E4C-A185-7AD1BD6D2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90" y="1298124"/>
            <a:ext cx="7660122" cy="26840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BF39F0F-668C-7A4A-9ABF-30D22C6DEB90}"/>
              </a:ext>
            </a:extLst>
          </p:cNvPr>
          <p:cNvSpPr/>
          <p:nvPr/>
        </p:nvSpPr>
        <p:spPr>
          <a:xfrm>
            <a:off x="3329934" y="3478300"/>
            <a:ext cx="723562" cy="3051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2FCE06-95E2-3340-ACAB-870589B59E33}"/>
              </a:ext>
            </a:extLst>
          </p:cNvPr>
          <p:cNvSpPr/>
          <p:nvPr/>
        </p:nvSpPr>
        <p:spPr>
          <a:xfrm>
            <a:off x="4083648" y="3478300"/>
            <a:ext cx="723562" cy="3051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C3720C-02B9-A841-98B7-CFCC2E1A690A}"/>
              </a:ext>
            </a:extLst>
          </p:cNvPr>
          <p:cNvSpPr/>
          <p:nvPr/>
        </p:nvSpPr>
        <p:spPr>
          <a:xfrm>
            <a:off x="5347037" y="3470010"/>
            <a:ext cx="723562" cy="3051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ED5965-1190-1345-AE75-2B74F7B5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" y="4683635"/>
            <a:ext cx="12192000" cy="17524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4A1804-D74E-8C4B-9402-EB70535EDF0C}"/>
              </a:ext>
            </a:extLst>
          </p:cNvPr>
          <p:cNvSpPr/>
          <p:nvPr/>
        </p:nvSpPr>
        <p:spPr>
          <a:xfrm>
            <a:off x="2905548" y="4249859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0.5 – 1 year</a:t>
            </a:r>
            <a:endParaRPr lang="en-K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80A40-7F4A-AC43-9C42-7DE4803103A2}"/>
              </a:ext>
            </a:extLst>
          </p:cNvPr>
          <p:cNvSpPr/>
          <p:nvPr/>
        </p:nvSpPr>
        <p:spPr>
          <a:xfrm>
            <a:off x="7663090" y="4276606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3 years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0E4826-DB71-1849-86CD-21AF49EE9360}"/>
              </a:ext>
            </a:extLst>
          </p:cNvPr>
          <p:cNvSpPr/>
          <p:nvPr/>
        </p:nvSpPr>
        <p:spPr>
          <a:xfrm>
            <a:off x="10363953" y="4328622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1-2 years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5947584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DFB669-6A2B-2641-BFB7-5A8ECD7E23D3}"/>
              </a:ext>
            </a:extLst>
          </p:cNvPr>
          <p:cNvSpPr/>
          <p:nvPr/>
        </p:nvSpPr>
        <p:spPr>
          <a:xfrm>
            <a:off x="-5974" y="-3625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AI DRUG DISCOVERY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9984A-E5CA-EF4E-923F-C6F3B8476DCF}"/>
              </a:ext>
            </a:extLst>
          </p:cNvPr>
          <p:cNvSpPr/>
          <p:nvPr/>
        </p:nvSpPr>
        <p:spPr>
          <a:xfrm>
            <a:off x="10393049" y="-13905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ORIENTATION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2D025A-CFED-FB4C-95FD-021740C49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88" y="355427"/>
            <a:ext cx="10961384" cy="62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932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048-3F73-154B-AD80-3CE5F3CE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5754F-CE29-F245-BF16-E2738373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5A4C1-5B10-2640-93DD-9FE32765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49" y="352268"/>
            <a:ext cx="3099540" cy="6274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0262F-24CE-2442-976C-AA38CAEB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55" y="1402425"/>
            <a:ext cx="4025900" cy="153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05BDC-60BF-DF4E-980A-C01A709C2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355" y="3156876"/>
            <a:ext cx="40132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A22BD-19D5-7344-9E35-CF4E9A149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912" y="2176347"/>
            <a:ext cx="1028700" cy="13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E77DF-6CEC-B34E-BC86-FB81E3523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912" y="3896903"/>
            <a:ext cx="1028700" cy="13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64386-1AC5-AC42-B670-C0EE73C31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412" y="5520927"/>
            <a:ext cx="1028700" cy="139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52041-990B-C34C-B64F-62F177145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734" y="1508514"/>
            <a:ext cx="705056" cy="626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012279-6340-D042-8C25-CAEA6007E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074" y="3175205"/>
            <a:ext cx="705056" cy="626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E04402-7404-5640-8165-3EAE80B0B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734" y="4833368"/>
            <a:ext cx="705056" cy="626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235410-60DF-6D46-A3C8-87620D8D3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5394" y="429207"/>
            <a:ext cx="7543800" cy="88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14B78-2D00-F141-9091-83EBAD2B7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7149" y="1931355"/>
            <a:ext cx="4064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0F62FC-E9A4-DE44-BFAF-ED210208E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7149" y="2785097"/>
            <a:ext cx="406400" cy="40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920927-C7A9-244E-9DB7-454E4ACB08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537" y="3630203"/>
            <a:ext cx="406400" cy="40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CC1880-7BEE-6C4B-B7B6-A02F472A66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537" y="5421447"/>
            <a:ext cx="4064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C89256-C451-734E-84E2-41B448ED51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537" y="4525825"/>
            <a:ext cx="406400" cy="406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B3DFD5-4253-FF41-8FB9-9BAAD573E353}"/>
              </a:ext>
            </a:extLst>
          </p:cNvPr>
          <p:cNvSpPr/>
          <p:nvPr/>
        </p:nvSpPr>
        <p:spPr>
          <a:xfrm>
            <a:off x="10168732" y="192020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Minion Pro" charset="0"/>
              </a:rPr>
              <a:t>Disease</a:t>
            </a:r>
            <a:endParaRPr lang="en-K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669526-296E-DC4B-BC0B-E7D882E4DAFC}"/>
              </a:ext>
            </a:extLst>
          </p:cNvPr>
          <p:cNvSpPr/>
          <p:nvPr/>
        </p:nvSpPr>
        <p:spPr>
          <a:xfrm>
            <a:off x="10168731" y="2797295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Minion Pro" charset="0"/>
              </a:rPr>
              <a:t>Compound</a:t>
            </a:r>
            <a:endParaRPr lang="en-K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72FCF8-22CC-E449-8A3F-AFDC553CE7EF}"/>
              </a:ext>
            </a:extLst>
          </p:cNvPr>
          <p:cNvSpPr/>
          <p:nvPr/>
        </p:nvSpPr>
        <p:spPr>
          <a:xfrm>
            <a:off x="10168731" y="3648737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Minion Pro" charset="0"/>
              </a:rPr>
              <a:t>Protein</a:t>
            </a:r>
            <a:endParaRPr lang="en-K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776D30-CFDA-CB43-A304-C1541C09778F}"/>
              </a:ext>
            </a:extLst>
          </p:cNvPr>
          <p:cNvSpPr/>
          <p:nvPr/>
        </p:nvSpPr>
        <p:spPr>
          <a:xfrm>
            <a:off x="10168731" y="4562893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Minion Pro" charset="0"/>
              </a:rPr>
              <a:t>Genomics</a:t>
            </a:r>
            <a:endParaRPr lang="en-K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FA479-65EB-324D-9961-0E072FBB0C21}"/>
              </a:ext>
            </a:extLst>
          </p:cNvPr>
          <p:cNvSpPr/>
          <p:nvPr/>
        </p:nvSpPr>
        <p:spPr>
          <a:xfrm>
            <a:off x="10168731" y="5475961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Minion Pro" charset="0"/>
              </a:rPr>
              <a:t>Pathways</a:t>
            </a:r>
            <a:endParaRPr lang="en-K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F759F4-D31B-B14F-A941-B7EFC6EB00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5355" y="4898627"/>
            <a:ext cx="4025900" cy="1524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72C96E-EBFC-DF41-A8F4-07DA43F21965}"/>
              </a:ext>
            </a:extLst>
          </p:cNvPr>
          <p:cNvSpPr/>
          <p:nvPr/>
        </p:nvSpPr>
        <p:spPr>
          <a:xfrm>
            <a:off x="0" y="0"/>
            <a:ext cx="36231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kern="0" dirty="0">
                <a:solidFill>
                  <a:schemeClr val="bg1"/>
                </a:solidFill>
                <a:latin typeface="Helvetica" pitchFamily="2" charset="0"/>
                <a:ea typeface="Garamond" charset="0"/>
                <a:cs typeface="Garamond" charset="0"/>
              </a:rPr>
              <a:t>BIOMEDICAL OPEN DATA SOURCE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17EDD-0530-0549-BCB1-B93C852FE970}"/>
              </a:ext>
            </a:extLst>
          </p:cNvPr>
          <p:cNvSpPr/>
          <p:nvPr/>
        </p:nvSpPr>
        <p:spPr>
          <a:xfrm>
            <a:off x="10393049" y="-13905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ORIENTATION</a:t>
            </a:r>
          </a:p>
        </p:txBody>
      </p:sp>
    </p:spTree>
    <p:extLst>
      <p:ext uri="{BB962C8B-B14F-4D97-AF65-F5344CB8AC3E}">
        <p14:creationId xmlns:p14="http://schemas.microsoft.com/office/powerpoint/2010/main" val="233004733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A0F9-F0F0-6546-96F5-E8DB31ED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D7E5B-493E-F440-8443-BEFF60A3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43" y="494750"/>
            <a:ext cx="4692505" cy="3197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982C2-7288-8648-87C8-DE2AA2D9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49" y="352268"/>
            <a:ext cx="3099540" cy="62741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80567A-A695-804D-B819-7341E3FC0500}"/>
              </a:ext>
            </a:extLst>
          </p:cNvPr>
          <p:cNvSpPr/>
          <p:nvPr/>
        </p:nvSpPr>
        <p:spPr>
          <a:xfrm>
            <a:off x="0" y="0"/>
            <a:ext cx="2214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kern="0" dirty="0">
                <a:solidFill>
                  <a:schemeClr val="bg1"/>
                </a:solidFill>
                <a:latin typeface="Helvetica" pitchFamily="2" charset="0"/>
                <a:ea typeface="Garamond" charset="0"/>
                <a:cs typeface="Garamond" charset="0"/>
              </a:rPr>
              <a:t>BIOLOGICAL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1613AD-238E-1342-A020-D158564FD95F}"/>
              </a:ext>
            </a:extLst>
          </p:cNvPr>
          <p:cNvSpPr/>
          <p:nvPr/>
        </p:nvSpPr>
        <p:spPr>
          <a:xfrm>
            <a:off x="10393049" y="-13905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ORIENTATION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849DD-2E29-8043-B6FA-918B14265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9213A-3B68-2D4B-B97C-4D034A085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203" y="509140"/>
            <a:ext cx="3194050" cy="316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C27744-82D8-5D48-8EA0-15E418276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949" y="5232503"/>
            <a:ext cx="406400" cy="406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87A62A-669F-8C44-9968-9A91634BE60C}"/>
              </a:ext>
            </a:extLst>
          </p:cNvPr>
          <p:cNvSpPr/>
          <p:nvPr/>
        </p:nvSpPr>
        <p:spPr>
          <a:xfrm>
            <a:off x="3220443" y="478043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Minion Pro" charset="0"/>
              </a:rPr>
              <a:t>Compound</a:t>
            </a:r>
            <a:endParaRPr lang="en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EB239-B7B9-FC44-8853-E501072D2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431" y="4012263"/>
            <a:ext cx="5700443" cy="2531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2FBA2B-A431-354B-BFF6-ADF3B26F8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475" y="5384903"/>
            <a:ext cx="3175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799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3FF6-6376-0745-ABE9-AAAB6108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GraphDTA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A1A6E-1AD1-BB43-81AD-D2FC4B651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DD053-C357-0B48-8C60-C6CBEAA0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07" y="1047211"/>
            <a:ext cx="10207685" cy="5332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60CC7-6A8A-0441-B15A-41052187E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60" y="699050"/>
            <a:ext cx="3006731" cy="189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524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DB4B3-1CE2-9B49-B7A8-A56A84A0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81FCA-682B-7B4A-A59C-864D39A77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AFC7BA-7C23-F442-8AA9-6AA6B030728E}"/>
              </a:ext>
            </a:extLst>
          </p:cNvPr>
          <p:cNvSpPr/>
          <p:nvPr/>
        </p:nvSpPr>
        <p:spPr>
          <a:xfrm>
            <a:off x="10393049" y="-13905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ORIENTATION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5A0C6-B7CB-264E-BA72-D65DCFFC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0" y="1364394"/>
            <a:ext cx="10477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3452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labTemp1">
  <a:themeElements>
    <a:clrScheme name="PresentationLoad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Custom 2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esentationLoad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v2019" id="{55C005D7-28B2-D94E-B418-962C2C1D542F}" vid="{59E8B7C2-2D4F-634E-A4C3-FAD5812482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labTemp1</Template>
  <TotalTime>26304</TotalTime>
  <Words>160</Words>
  <Application>Microsoft Macintosh PowerPoint</Application>
  <PresentationFormat>Widescreen</PresentationFormat>
  <Paragraphs>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Minion Pro</vt:lpstr>
      <vt:lpstr>Arial</vt:lpstr>
      <vt:lpstr>Calibri</vt:lpstr>
      <vt:lpstr>Comic Sans MS</vt:lpstr>
      <vt:lpstr>Garamond</vt:lpstr>
      <vt:lpstr>Helvetica</vt:lpstr>
      <vt:lpstr>Helvetica Neue</vt:lpstr>
      <vt:lpstr>Lato</vt:lpstr>
      <vt:lpstr>Wingdings</vt:lpstr>
      <vt:lpstr>labTemp1</vt:lpstr>
      <vt:lpstr>ORIENTATION Day 2</vt:lpstr>
      <vt:lpstr>Drug Discovery</vt:lpstr>
      <vt:lpstr>AI Driven Drug Discovery</vt:lpstr>
      <vt:lpstr>PowerPoint Presentation</vt:lpstr>
      <vt:lpstr>PowerPoint Presentation</vt:lpstr>
      <vt:lpstr>PowerPoint Presentation</vt:lpstr>
      <vt:lpstr>GraphDTA</vt:lpstr>
      <vt:lpstr>Agenda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AI in COV2019  2020. 03. 25 </dc:title>
  <dc:subject/>
  <dc:creator>Jadamba Erkhembayar</dc:creator>
  <cp:keywords/>
  <dc:description/>
  <cp:lastModifiedBy>Jadamba Erkhembayar</cp:lastModifiedBy>
  <cp:revision>128</cp:revision>
  <cp:lastPrinted>2020-03-25T04:36:17Z</cp:lastPrinted>
  <dcterms:created xsi:type="dcterms:W3CDTF">2020-03-25T11:30:08Z</dcterms:created>
  <dcterms:modified xsi:type="dcterms:W3CDTF">2020-09-17T09:06:56Z</dcterms:modified>
  <cp:category/>
</cp:coreProperties>
</file>